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Island Moments"/>
      <p:regular r:id="rId24"/>
    </p:embeddedFont>
    <p:embeddedFont>
      <p:font typeface="Poppins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IslandMoments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Light-bold.fntdata"/><Relationship Id="rId25" Type="http://schemas.openxmlformats.org/officeDocument/2006/relationships/font" Target="fonts/PoppinsLight-regular.fntdata"/><Relationship Id="rId28" Type="http://schemas.openxmlformats.org/officeDocument/2006/relationships/font" Target="fonts/PoppinsLight-boldItalic.fntdata"/><Relationship Id="rId27" Type="http://schemas.openxmlformats.org/officeDocument/2006/relationships/font" Target="fonts/Poppi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0286aec9d_2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0286aec9d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0286aec9d_2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0286aec9d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0286aec9d_2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0286aec9d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0286aec9d_2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0286aec9d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0286aec9d_2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10286aec9d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0286aec9d_2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0286aec9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0286aec9d_2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0286aec9d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0286aec9d_2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0286aec9d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 txBox="1"/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ype A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ype B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000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3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7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big image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 txBox="1"/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" name="Google Shape;78;p7"/>
          <p:cNvSpPr txBox="1"/>
          <p:nvPr>
            <p:ph idx="2" type="body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body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1" name="Google Shape;91;p8"/>
          <p:cNvSpPr txBox="1"/>
          <p:nvPr>
            <p:ph idx="2" type="body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13" name="Google Shape;113;p1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IlnitskijMaksim/SE-practice-1group/tree/main/docs/1.Envisioning" TargetMode="External"/><Relationship Id="rId4" Type="http://schemas.openxmlformats.org/officeDocument/2006/relationships/hyperlink" Target="https://github.com/IlnitskijMaksim/SE-practice-1group/tree/main/docs/2.Planning" TargetMode="External"/><Relationship Id="rId5" Type="http://schemas.openxmlformats.org/officeDocument/2006/relationships/hyperlink" Target="https://github.com/IlnitskijMaksim/SE-practice-1group/tree/main/docs/2.Plann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2470100" y="1806225"/>
            <a:ext cx="447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Презентація командного проекту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917625" y="779875"/>
            <a:ext cx="1799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lt1"/>
                </a:solidFill>
                <a:latin typeface="Island Moments"/>
                <a:ea typeface="Island Moments"/>
                <a:cs typeface="Island Moments"/>
                <a:sym typeface="Island Moments"/>
              </a:rPr>
              <a:t>Fungos</a:t>
            </a:r>
            <a:endParaRPr sz="4900">
              <a:solidFill>
                <a:schemeClr val="lt1"/>
              </a:solidFill>
              <a:latin typeface="Island Moments"/>
              <a:ea typeface="Island Moments"/>
              <a:cs typeface="Island Moments"/>
              <a:sym typeface="Island Moment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60398"/>
            <a:ext cx="3034501" cy="302270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Основні моменти етапу</a:t>
            </a:r>
            <a:endParaRPr/>
          </a:p>
        </p:txBody>
      </p:sp>
      <p:sp>
        <p:nvSpPr>
          <p:cNvPr id="262" name="Google Shape;262;p23"/>
          <p:cNvSpPr txBox="1"/>
          <p:nvPr>
            <p:ph idx="1" type="body"/>
          </p:nvPr>
        </p:nvSpPr>
        <p:spPr>
          <a:xfrm>
            <a:off x="676575" y="1958050"/>
            <a:ext cx="16305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Написання коду проекту та функціональної специфікації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Створення програмного коду, що реалізує функціональні можливості проекту, а також документа, який описує ці можливості.</a:t>
            </a:r>
            <a:endParaRPr sz="1300"/>
          </a:p>
        </p:txBody>
      </p:sp>
      <p:sp>
        <p:nvSpPr>
          <p:cNvPr id="263" name="Google Shape;263;p23"/>
          <p:cNvSpPr txBox="1"/>
          <p:nvPr>
            <p:ph idx="2" type="body"/>
          </p:nvPr>
        </p:nvSpPr>
        <p:spPr>
          <a:xfrm>
            <a:off x="2331025" y="1958050"/>
            <a:ext cx="18174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Створення інтерфейсу користувача та написання довідки з використання продукту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Розробка зручного та ефективного інтерфейсу для користувачів програмного продукту, а також створення документації для користувачів.</a:t>
            </a:r>
            <a:endParaRPr sz="1300"/>
          </a:p>
        </p:txBody>
      </p:sp>
      <p:sp>
        <p:nvSpPr>
          <p:cNvPr id="264" name="Google Shape;264;p23"/>
          <p:cNvSpPr txBox="1"/>
          <p:nvPr>
            <p:ph idx="3" type="body"/>
          </p:nvPr>
        </p:nvSpPr>
        <p:spPr>
          <a:xfrm>
            <a:off x="4221475" y="1958050"/>
            <a:ext cx="17316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Написання специфікації та сценаріїв тесту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Розробка документації, що описує сценарії тестування, за допомогою яких буде проводитись тестування продукту.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5" name="Google Shape;265;p2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6" name="Google Shape;266;p23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67" name="Google Shape;267;p2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23"/>
          <p:cNvGrpSpPr/>
          <p:nvPr/>
        </p:nvGrpSpPr>
        <p:grpSpPr>
          <a:xfrm>
            <a:off x="6329977" y="3620605"/>
            <a:ext cx="585843" cy="435583"/>
            <a:chOff x="5247525" y="3007275"/>
            <a:chExt cx="517575" cy="384825"/>
          </a:xfrm>
        </p:grpSpPr>
        <p:sp>
          <p:nvSpPr>
            <p:cNvPr id="271" name="Google Shape;271;p23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3" name="Google Shape;273;p23"/>
          <p:cNvCxnSpPr/>
          <p:nvPr/>
        </p:nvCxnSpPr>
        <p:spPr>
          <a:xfrm>
            <a:off x="2202175" y="2049775"/>
            <a:ext cx="0" cy="276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3"/>
          <p:cNvCxnSpPr/>
          <p:nvPr/>
        </p:nvCxnSpPr>
        <p:spPr>
          <a:xfrm>
            <a:off x="4183375" y="2049775"/>
            <a:ext cx="0" cy="276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Етап тестування</a:t>
            </a:r>
            <a:endParaRPr/>
          </a:p>
        </p:txBody>
      </p:sp>
      <p:sp>
        <p:nvSpPr>
          <p:cNvPr id="280" name="Google Shape;280;p24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4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937" y="1054500"/>
            <a:ext cx="3031528" cy="30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Основні моменти етапу</a:t>
            </a:r>
            <a:endParaRPr/>
          </a:p>
        </p:txBody>
      </p:sp>
      <p:sp>
        <p:nvSpPr>
          <p:cNvPr id="288" name="Google Shape;288;p25"/>
          <p:cNvSpPr txBox="1"/>
          <p:nvPr>
            <p:ph idx="1" type="body"/>
          </p:nvPr>
        </p:nvSpPr>
        <p:spPr>
          <a:xfrm>
            <a:off x="600375" y="1958050"/>
            <a:ext cx="1878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Проведення тестування веб-застосунку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Запуск тестових сценаріїв та перевірку коректності роботи програмного продукту відповідно до вимог, визначених на попередньому етапі розробки.</a:t>
            </a:r>
            <a:endParaRPr sz="1300"/>
          </a:p>
        </p:txBody>
      </p:sp>
      <p:sp>
        <p:nvSpPr>
          <p:cNvPr id="289" name="Google Shape;289;p25"/>
          <p:cNvSpPr txBox="1"/>
          <p:nvPr>
            <p:ph idx="2" type="body"/>
          </p:nvPr>
        </p:nvSpPr>
        <p:spPr>
          <a:xfrm>
            <a:off x="2554725" y="1958050"/>
            <a:ext cx="16002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Створення анкети відгуку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Розробка анкету, яка дозволяє зібрати відгуки від користувачів про продукт.</a:t>
            </a:r>
            <a:endParaRPr sz="1300"/>
          </a:p>
        </p:txBody>
      </p:sp>
      <p:sp>
        <p:nvSpPr>
          <p:cNvPr id="290" name="Google Shape;290;p25"/>
          <p:cNvSpPr txBox="1"/>
          <p:nvPr>
            <p:ph idx="3" type="body"/>
          </p:nvPr>
        </p:nvSpPr>
        <p:spPr>
          <a:xfrm>
            <a:off x="4161100" y="1958050"/>
            <a:ext cx="1767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Здійснення пілотного впровадження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Випробування програмного продукту на обмеженому колі користувачів, що дозволяє виявити та виправити можливі проблеми та недоліки перед запуском веб застосунку.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91" name="Google Shape;291;p2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2" name="Google Shape;292;p25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93" name="Google Shape;293;p25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25"/>
          <p:cNvGrpSpPr/>
          <p:nvPr/>
        </p:nvGrpSpPr>
        <p:grpSpPr>
          <a:xfrm>
            <a:off x="6438144" y="3704300"/>
            <a:ext cx="369526" cy="268183"/>
            <a:chOff x="3932350" y="3714775"/>
            <a:chExt cx="439650" cy="319075"/>
          </a:xfrm>
        </p:grpSpPr>
        <p:sp>
          <p:nvSpPr>
            <p:cNvPr id="297" name="Google Shape;297;p25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2" name="Google Shape;302;p25"/>
          <p:cNvCxnSpPr/>
          <p:nvPr/>
        </p:nvCxnSpPr>
        <p:spPr>
          <a:xfrm>
            <a:off x="2506975" y="2125975"/>
            <a:ext cx="0" cy="276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5"/>
          <p:cNvCxnSpPr/>
          <p:nvPr/>
        </p:nvCxnSpPr>
        <p:spPr>
          <a:xfrm>
            <a:off x="4107175" y="2125975"/>
            <a:ext cx="0" cy="276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ctrTitle"/>
          </p:nvPr>
        </p:nvSpPr>
        <p:spPr>
          <a:xfrm>
            <a:off x="2322150" y="2232000"/>
            <a:ext cx="45186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Етап впровадження</a:t>
            </a:r>
            <a:endParaRPr/>
          </a:p>
        </p:txBody>
      </p:sp>
      <p:sp>
        <p:nvSpPr>
          <p:cNvPr id="309" name="Google Shape;309;p26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250" y="1053750"/>
            <a:ext cx="3034498" cy="303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Основні моменти етапу</a:t>
            </a:r>
            <a:endParaRPr/>
          </a:p>
        </p:txBody>
      </p:sp>
      <p:sp>
        <p:nvSpPr>
          <p:cNvPr id="317" name="Google Shape;317;p27"/>
          <p:cNvSpPr txBox="1"/>
          <p:nvPr>
            <p:ph idx="1" type="body"/>
          </p:nvPr>
        </p:nvSpPr>
        <p:spPr>
          <a:xfrm>
            <a:off x="649600" y="1958050"/>
            <a:ext cx="190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Написання звіту про завершення проекту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Підбиття підсумків роботи та описі досягнень проекту. 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Звіт містить опис поставлених завдань, їх реалізацію, виконані роботи, результати тестування, виявлені недоліки та проблеми, що були вирішені.</a:t>
            </a:r>
            <a:endParaRPr sz="1300"/>
          </a:p>
        </p:txBody>
      </p:sp>
      <p:sp>
        <p:nvSpPr>
          <p:cNvPr id="318" name="Google Shape;318;p27"/>
          <p:cNvSpPr txBox="1"/>
          <p:nvPr>
            <p:ph idx="2" type="body"/>
          </p:nvPr>
        </p:nvSpPr>
        <p:spPr>
          <a:xfrm>
            <a:off x="2707124" y="1958050"/>
            <a:ext cx="1669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Заповнення документу “</a:t>
            </a:r>
            <a:r>
              <a:rPr b="1" lang="en" sz="1300"/>
              <a:t>Постпроектний</a:t>
            </a:r>
            <a:r>
              <a:rPr b="1" lang="en" sz="1300"/>
              <a:t> аналіз”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Оцінка та аналіз результатів проекту після його завершення.</a:t>
            </a:r>
            <a:endParaRPr sz="1300"/>
          </a:p>
        </p:txBody>
      </p:sp>
      <p:sp>
        <p:nvSpPr>
          <p:cNvPr id="319" name="Google Shape;319;p27"/>
          <p:cNvSpPr txBox="1"/>
          <p:nvPr>
            <p:ph idx="3" type="body"/>
          </p:nvPr>
        </p:nvSpPr>
        <p:spPr>
          <a:xfrm>
            <a:off x="4376925" y="1958050"/>
            <a:ext cx="15525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Створення презентації командного проекту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Підготовка та представлення інформації про проект та його результати замовнику.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20" name="Google Shape;320;p2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22" name="Google Shape;322;p2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" name="Google Shape;325;p27"/>
          <p:cNvGrpSpPr/>
          <p:nvPr/>
        </p:nvGrpSpPr>
        <p:grpSpPr>
          <a:xfrm>
            <a:off x="6451447" y="3614757"/>
            <a:ext cx="342903" cy="447293"/>
            <a:chOff x="590250" y="244200"/>
            <a:chExt cx="407975" cy="532175"/>
          </a:xfrm>
        </p:grpSpPr>
        <p:sp>
          <p:nvSpPr>
            <p:cNvPr id="326" name="Google Shape;326;p27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0" name="Google Shape;340;p27"/>
          <p:cNvCxnSpPr/>
          <p:nvPr/>
        </p:nvCxnSpPr>
        <p:spPr>
          <a:xfrm>
            <a:off x="2659375" y="2049775"/>
            <a:ext cx="0" cy="276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7"/>
          <p:cNvCxnSpPr/>
          <p:nvPr/>
        </p:nvCxnSpPr>
        <p:spPr>
          <a:xfrm>
            <a:off x="4335775" y="2049775"/>
            <a:ext cx="0" cy="276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/>
          <p:nvPr>
            <p:ph idx="4294967295" type="ctrTitle"/>
          </p:nvPr>
        </p:nvSpPr>
        <p:spPr>
          <a:xfrm>
            <a:off x="1031825" y="3852250"/>
            <a:ext cx="7579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ДЕМОНСТРАЦІЯ ПРОЕКТУ</a:t>
            </a:r>
            <a:endParaRPr sz="6000"/>
          </a:p>
        </p:txBody>
      </p:sp>
      <p:grpSp>
        <p:nvGrpSpPr>
          <p:cNvPr id="347" name="Google Shape;347;p28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348" name="Google Shape;348;p28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8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351" name="Google Shape;351;p28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8"/>
          <p:cNvSpPr/>
          <p:nvPr/>
        </p:nvSpPr>
        <p:spPr>
          <a:xfrm>
            <a:off x="3536507" y="710554"/>
            <a:ext cx="271742" cy="25947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 rot="2697553">
            <a:off x="5327282" y="2038984"/>
            <a:ext cx="412519" cy="39388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5653628" y="1814107"/>
            <a:ext cx="165205" cy="15781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 rot="1280074">
            <a:off x="3348230" y="1493219"/>
            <a:ext cx="165200" cy="15779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Склад команди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613825" y="2034250"/>
            <a:ext cx="5407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00000"/>
                </a:solidFill>
              </a:rPr>
              <a:t>Менеджери програми: Ільницький М.П., Гордієнко О.О.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00000"/>
                </a:solidFill>
              </a:rPr>
              <a:t>Менеджери продукту: Каверін Д.О., Кушко В.В.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00000"/>
                </a:solidFill>
              </a:rPr>
              <a:t>Розробники: Кричевська В.Р., Анур'єва К.С.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00000"/>
                </a:solidFill>
              </a:rPr>
              <a:t>Тестувальники: Жабко Д.С., Галанін Р.В.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00000"/>
                </a:solidFill>
              </a:rPr>
              <a:t>UX-спеціалісти: Куценко О.О., Безвіконний М.М.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000000"/>
                </a:solidFill>
              </a:rPr>
              <a:t>Спеціалісти з розгортання: Кальник Д.А., Калита Д.М.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950" y="1462525"/>
            <a:ext cx="2191976" cy="22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56" name="Google Shape;156;p16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57" name="Google Shape;157;p16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6"/>
          <p:cNvSpPr txBox="1"/>
          <p:nvPr>
            <p:ph type="title"/>
          </p:nvPr>
        </p:nvSpPr>
        <p:spPr>
          <a:xfrm>
            <a:off x="457200" y="785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Опис завдання</a:t>
            </a:r>
            <a:endParaRPr/>
          </a:p>
        </p:txBody>
      </p:sp>
      <p:sp>
        <p:nvSpPr>
          <p:cNvPr id="161" name="Google Shape;161;p16"/>
          <p:cNvSpPr txBox="1"/>
          <p:nvPr>
            <p:ph idx="1" type="body"/>
          </p:nvPr>
        </p:nvSpPr>
        <p:spPr>
          <a:xfrm>
            <a:off x="1069625" y="1577050"/>
            <a:ext cx="4608000" cy="3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Клієнтський веб-застосунок для генерації сертифікатів про прослуханий курс або відвіданий семінар. Результат роботи - готові до друку сертифікати.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Основні вимоги до веб-застосунку: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Можливість введення назви заходу, ПІБ викладача та учасників, кількість годин, дату отримання сертифікату;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Друк сертифікату або завантаження його у PDF форматі.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6454511" y="36700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Основні етапи роботи команди</a:t>
            </a:r>
            <a:endParaRPr/>
          </a:p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0" name="Google Shape;170;p17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171" name="Google Shape;171;p17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E8E8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6235639" name="adj1"/>
                <a:gd fmla="val 11558053" name="adj2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73" name="Google Shape;173;p17"/>
          <p:cNvGrpSpPr/>
          <p:nvPr/>
        </p:nvGrpSpPr>
        <p:grpSpPr>
          <a:xfrm>
            <a:off x="5412475" y="598229"/>
            <a:ext cx="1237500" cy="1068600"/>
            <a:chOff x="2771058" y="853971"/>
            <a:chExt cx="1237500" cy="1068600"/>
          </a:xfrm>
        </p:grpSpPr>
        <p:sp>
          <p:nvSpPr>
            <p:cNvPr id="174" name="Google Shape;174;p17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75" name="Google Shape;175;p17"/>
            <p:cNvSpPr txBox="1"/>
            <p:nvPr/>
          </p:nvSpPr>
          <p:spPr>
            <a:xfrm>
              <a:off x="2771058" y="1022117"/>
              <a:ext cx="12375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1.</a:t>
              </a:r>
              <a:r>
                <a:rPr lang="en" sz="1100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Етап аналізу</a:t>
              </a:r>
              <a:endParaRPr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76" name="Google Shape;176;p17"/>
          <p:cNvGrpSpPr/>
          <p:nvPr/>
        </p:nvGrpSpPr>
        <p:grpSpPr>
          <a:xfrm>
            <a:off x="4225346" y="3568658"/>
            <a:ext cx="1068600" cy="1068600"/>
            <a:chOff x="2859873" y="853971"/>
            <a:chExt cx="1068600" cy="1068600"/>
          </a:xfrm>
        </p:grpSpPr>
        <p:sp>
          <p:nvSpPr>
            <p:cNvPr id="177" name="Google Shape;177;p17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78" name="Google Shape;178;p17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4.Етап тестування</a:t>
              </a:r>
              <a:endParaRPr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79" name="Google Shape;179;p17"/>
          <p:cNvGrpSpPr/>
          <p:nvPr/>
        </p:nvGrpSpPr>
        <p:grpSpPr>
          <a:xfrm>
            <a:off x="6841893" y="3568638"/>
            <a:ext cx="1068600" cy="1068600"/>
            <a:chOff x="5214448" y="3234278"/>
            <a:chExt cx="1068600" cy="1068600"/>
          </a:xfrm>
        </p:grpSpPr>
        <p:sp>
          <p:nvSpPr>
            <p:cNvPr id="180" name="Google Shape;180;p17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81" name="Google Shape;181;p17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3.Етап розробки</a:t>
              </a:r>
              <a:r>
                <a:rPr lang="en" sz="11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endParaRPr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6953375" y="1816179"/>
            <a:ext cx="1237500" cy="1068600"/>
            <a:chOff x="2758783" y="853971"/>
            <a:chExt cx="1237500" cy="1068600"/>
          </a:xfrm>
        </p:grpSpPr>
        <p:sp>
          <p:nvSpPr>
            <p:cNvPr id="183" name="Google Shape;183;p17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84" name="Google Shape;184;p17"/>
            <p:cNvSpPr txBox="1"/>
            <p:nvPr/>
          </p:nvSpPr>
          <p:spPr>
            <a:xfrm>
              <a:off x="2758783" y="1022117"/>
              <a:ext cx="12375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2</a:t>
              </a:r>
              <a:r>
                <a:rPr lang="en" sz="1350">
                  <a:solidFill>
                    <a:schemeClr val="lt1"/>
                  </a:solidFill>
                  <a:uFill>
                    <a:noFill/>
                  </a:uFill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.</a:t>
              </a:r>
              <a:r>
                <a:rPr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Етап планування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85" name="Google Shape;185;p17"/>
          <p:cNvGrpSpPr/>
          <p:nvPr/>
        </p:nvGrpSpPr>
        <p:grpSpPr>
          <a:xfrm>
            <a:off x="3939375" y="1816179"/>
            <a:ext cx="1068602" cy="1068600"/>
            <a:chOff x="2859871" y="853971"/>
            <a:chExt cx="1068602" cy="1068600"/>
          </a:xfrm>
        </p:grpSpPr>
        <p:sp>
          <p:nvSpPr>
            <p:cNvPr id="186" name="Google Shape;186;p17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2859871" y="1022192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5.Етап впровадження</a:t>
              </a:r>
              <a:r>
                <a:rPr lang="en" sz="11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endParaRPr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188" name="Google Shape;188;p17"/>
          <p:cNvSpPr/>
          <p:nvPr/>
        </p:nvSpPr>
        <p:spPr>
          <a:xfrm>
            <a:off x="4553175" y="725025"/>
            <a:ext cx="947700" cy="109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5123263" y="1816182"/>
            <a:ext cx="1815900" cy="1815900"/>
          </a:xfrm>
          <a:prstGeom prst="ellipse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type="ctrTitle"/>
          </p:nvPr>
        </p:nvSpPr>
        <p:spPr>
          <a:xfrm>
            <a:off x="2569800" y="20844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Етап аналізу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100" y="1055985"/>
            <a:ext cx="3034501" cy="303153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Основні моменти етапу</a:t>
            </a:r>
            <a:endParaRPr/>
          </a:p>
        </p:txBody>
      </p:sp>
      <p:sp>
        <p:nvSpPr>
          <p:cNvPr id="202" name="Google Shape;202;p19"/>
          <p:cNvSpPr txBox="1"/>
          <p:nvPr>
            <p:ph idx="1" type="body"/>
          </p:nvPr>
        </p:nvSpPr>
        <p:spPr>
          <a:xfrm>
            <a:off x="676575" y="1958050"/>
            <a:ext cx="1878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Розподіл ролей та ознайомлення з інструкцією з охорони праці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Розподіл обов'язків і встановлення правил для працівників та ознайомлення з інструкцією з охорони праці.</a:t>
            </a:r>
            <a:endParaRPr/>
          </a:p>
        </p:txBody>
      </p:sp>
      <p:sp>
        <p:nvSpPr>
          <p:cNvPr id="203" name="Google Shape;203;p19"/>
          <p:cNvSpPr txBox="1"/>
          <p:nvPr>
            <p:ph idx="2" type="body"/>
          </p:nvPr>
        </p:nvSpPr>
        <p:spPr>
          <a:xfrm>
            <a:off x="2554724" y="1958050"/>
            <a:ext cx="1669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Створення календарного плану та проведення інтерв’ю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Складання календарного плана проекту з урахуванням часових обмежень та проведення інтерв’ю з замовником.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3" type="body"/>
          </p:nvPr>
        </p:nvSpPr>
        <p:spPr>
          <a:xfrm>
            <a:off x="4278625" y="1958050"/>
            <a:ext cx="16287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Написання концепції та структури проекту, оцінка ризиків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Узагальнення отриманої інформації та написання документів. Детальна оцінка можливих ризиків.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6" name="Google Shape;206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07" name="Google Shape;207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19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211" name="Google Shape;211;p1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cxnSp>
        <p:nvCxnSpPr>
          <p:cNvPr id="215" name="Google Shape;215;p19"/>
          <p:cNvCxnSpPr/>
          <p:nvPr/>
        </p:nvCxnSpPr>
        <p:spPr>
          <a:xfrm>
            <a:off x="2506975" y="1973575"/>
            <a:ext cx="0" cy="276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19"/>
          <p:cNvCxnSpPr/>
          <p:nvPr/>
        </p:nvCxnSpPr>
        <p:spPr>
          <a:xfrm>
            <a:off x="4183375" y="1973575"/>
            <a:ext cx="0" cy="276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Етап планування </a:t>
            </a:r>
            <a:endParaRPr/>
          </a:p>
        </p:txBody>
      </p:sp>
      <p:sp>
        <p:nvSpPr>
          <p:cNvPr id="222" name="Google Shape;222;p20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Основні моменти етапу</a:t>
            </a:r>
            <a:endParaRPr/>
          </a:p>
        </p:txBody>
      </p:sp>
      <p:sp>
        <p:nvSpPr>
          <p:cNvPr id="229" name="Google Shape;229;p21"/>
          <p:cNvSpPr txBox="1"/>
          <p:nvPr>
            <p:ph idx="1" type="body"/>
          </p:nvPr>
        </p:nvSpPr>
        <p:spPr>
          <a:xfrm>
            <a:off x="322050" y="1849225"/>
            <a:ext cx="1720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/>
              <a:t>Побудова діаграми класів та вибір моделей розробки</a:t>
            </a:r>
            <a:endParaRPr b="1"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Створення діаграми класів, яка відображає структуру та функціональність системи. Обрання методології розробки.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1"/>
          <p:cNvSpPr txBox="1"/>
          <p:nvPr>
            <p:ph idx="2" type="body"/>
          </p:nvPr>
        </p:nvSpPr>
        <p:spPr>
          <a:xfrm>
            <a:off x="2059800" y="1849225"/>
            <a:ext cx="1884900" cy="2993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Створення плану керування ризиками та розробка прототипу інтерфейсу користувача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Створюється план керування ризиками для швидкого реагування, якщо ризики здійсняться. Створюється прототип інтерфейсу, керуючись на зручність у використанні.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1" name="Google Shape;231;p21"/>
          <p:cNvSpPr txBox="1"/>
          <p:nvPr>
            <p:ph idx="3" type="body"/>
          </p:nvPr>
        </p:nvSpPr>
        <p:spPr>
          <a:xfrm>
            <a:off x="4013100" y="1849225"/>
            <a:ext cx="18849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Планування методів тестування та створення зведеного плану проекту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Створюється документ, який містить стратегію тестування та загальний план проекту, що допомагає команді визначити та виконувати завдання відповідно до плану.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34" name="Google Shape;234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5" name="Google Shape;235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21"/>
          <p:cNvGrpSpPr/>
          <p:nvPr/>
        </p:nvGrpSpPr>
        <p:grpSpPr>
          <a:xfrm>
            <a:off x="6468205" y="3593119"/>
            <a:ext cx="309393" cy="490561"/>
            <a:chOff x="6718575" y="2318625"/>
            <a:chExt cx="256950" cy="407375"/>
          </a:xfrm>
        </p:grpSpPr>
        <p:sp>
          <p:nvSpPr>
            <p:cNvPr id="239" name="Google Shape;239;p2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7" name="Google Shape;247;p21"/>
          <p:cNvCxnSpPr/>
          <p:nvPr/>
        </p:nvCxnSpPr>
        <p:spPr>
          <a:xfrm>
            <a:off x="2049775" y="1973575"/>
            <a:ext cx="0" cy="276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1"/>
          <p:cNvCxnSpPr/>
          <p:nvPr/>
        </p:nvCxnSpPr>
        <p:spPr>
          <a:xfrm>
            <a:off x="3954775" y="1973575"/>
            <a:ext cx="0" cy="2762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Етап розробки</a:t>
            </a:r>
            <a:endParaRPr/>
          </a:p>
        </p:txBody>
      </p:sp>
      <p:sp>
        <p:nvSpPr>
          <p:cNvPr id="254" name="Google Shape;254;p22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